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8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</p:sldIdLst>
  <p:sldSz cx="12192000" cy="6858000"/>
  <p:notesSz cx="7004050" cy="9290050"/>
  <p:custDataLst>
    <p:tags r:id="rId17"/>
  </p:custDataLst>
  <p:defaultTextStyle>
    <a:defPPr>
      <a:defRPr lang="en-Z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B4291"/>
    <a:srgbClr val="1D489F"/>
    <a:srgbClr val="1F4EA9"/>
    <a:srgbClr val="FFD400"/>
    <a:srgbClr val="BF9000"/>
    <a:srgbClr val="CC3300"/>
    <a:srgbClr val="FFCC72"/>
    <a:srgbClr val="F6B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78E8B5B-194D-453A-AC11-87B6787837D9}" type="datetimeFigureOut">
              <a:rPr lang="en-ZA"/>
              <a:pPr>
                <a:defRPr/>
              </a:pPr>
              <a:t>2021/07/22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253EE33-B624-49A1-93A7-15C7F10F0E7D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9392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DFF54EA-EF07-415D-896B-D95C17C67A9E}" type="datetimeFigureOut">
              <a:rPr lang="en-ZA"/>
              <a:pPr>
                <a:defRPr/>
              </a:pPr>
              <a:t>2021/07/22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Z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3250"/>
            <a:ext cx="5603875" cy="4179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altLang="en-US"/>
              <a:t>Click to edit Master text styles</a:t>
            </a:r>
          </a:p>
          <a:p>
            <a:pPr lvl="1"/>
            <a:r>
              <a:rPr lang="en-ZA" altLang="en-US"/>
              <a:t>Second level</a:t>
            </a:r>
          </a:p>
          <a:p>
            <a:pPr lvl="2"/>
            <a:r>
              <a:rPr lang="en-ZA" altLang="en-US"/>
              <a:t>Third level</a:t>
            </a:r>
          </a:p>
          <a:p>
            <a:pPr lvl="3"/>
            <a:r>
              <a:rPr lang="en-ZA" altLang="en-US"/>
              <a:t>Fourth level</a:t>
            </a:r>
          </a:p>
          <a:p>
            <a:pPr lvl="4"/>
            <a:r>
              <a:rPr lang="en-ZA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73C78D9-C3C1-44CE-BBD0-14C467936D47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2808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60E9EC4-ABEF-4F05-BB51-71A0B5AF4E78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5E72FF7-17D1-49CE-B264-3C5316C2A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6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B9C665B-F083-4435-AA27-EEB4DCE974D3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FF67ED3-0A16-4512-B288-11133FD98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2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F33B96E-E7EF-4FC2-A388-8C5453DD8522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1F69502-4FE7-4669-B921-8750C5473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>
            <a:extLst>
              <a:ext uri="{FF2B5EF4-FFF2-40B4-BE49-F238E27FC236}">
                <a16:creationId xmlns:a16="http://schemas.microsoft.com/office/drawing/2014/main" id="{74A997BD-A04A-4B08-A4A8-F7A22440416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70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prstClr val="black"/>
                </a:solidFill>
              </a14:hiddenLine>
            </a:ext>
          </a:extLst>
        </p:spPr>
        <p:txBody>
          <a:bodyPr lIns="91440" tIns="45720" rIns="91440" bIns="45720" anchor="ctr" anchorCtr="0">
            <a:normAutofit/>
          </a:bodyPr>
          <a:lstStyle>
            <a:lvl1pPr algn="l">
              <a:defRPr sz="3200" b="0" i="0" u="none" cap="none" baseline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75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2F9B81A-45B2-4DF9-AFBC-F61A33F80B9E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2EA328C-DC9E-4C0B-B345-AC00F87FE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9" name="Rectangle 8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F64B59E-EFF2-400B-B4FD-4169960C78E7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68445F1-DE3A-4750-94F4-728441A0C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9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10" name="Rectangle 9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F3CCB44-E678-4BF9-8E77-8243FCD38451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8AF87D5-5C1C-44C5-84DC-2D200797D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7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12" name="Rectangle 11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BD5F02F-3CA8-4FA1-BB4B-1DC371DC7579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6ECD7C3-C976-450E-8A11-9E509B627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4625"/>
            <a:ext cx="12192000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8" name="Rectangle 7"/>
          <p:cNvSpPr/>
          <p:nvPr/>
        </p:nvSpPr>
        <p:spPr>
          <a:xfrm>
            <a:off x="0" y="53975"/>
            <a:ext cx="12192000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7CB16E3-0097-4C64-889C-9F5BE75DC934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8C86844-CD75-415D-A9F4-635AB012B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8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196FCBC-4C9A-49D0-A6AD-5922DC0021D2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79E089C-E7C7-4F41-974E-E387474A72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97430DF-D422-4A6D-AE7F-815F939B6C4F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C5835C7-8C27-4810-9B30-4B14DABA2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727E172-43B0-4FB8-A9F0-B7F3E6798C54}" type="datetimeFigureOut">
              <a:rPr lang="en-US"/>
              <a:pPr>
                <a:defRPr/>
              </a:pPr>
              <a:t>7/22/2021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2B53026-3D16-4EC2-930E-6269B64D80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0" imgH="469" progId="TCLayout.ActiveDocument.1">
                  <p:embed/>
                </p:oleObj>
              </mc:Choice>
              <mc:Fallback>
                <p:oleObj name="think-cell Slide" r:id="rId16" imgW="470" imgH="469" progId="TCLayout.ActiveDocument.1">
                  <p:embed/>
                  <p:pic>
                    <p:nvPicPr>
                      <p:cNvPr id="0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latin typeface="Calibri Light"/>
              <a:sym typeface="Calibri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74625"/>
            <a:ext cx="9247188" cy="5032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  <p:pic>
        <p:nvPicPr>
          <p:cNvPr id="1029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88" y="-57150"/>
            <a:ext cx="858837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1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17463"/>
            <a:ext cx="2133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53975"/>
            <a:ext cx="9247188" cy="120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.JP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3917729"/>
              </p:ext>
            </p:ext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Lead Processing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5A7FF-6FA4-4373-B31A-A66EA18C7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75" y="1460399"/>
            <a:ext cx="8738049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0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2737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Customer COC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781425" y="1066800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Installation Start and Finish 2/27/2021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F5423-9CC5-4E99-B952-DA0160264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424" y="934389"/>
            <a:ext cx="5033152" cy="57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6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After Pics</a:t>
            </a:r>
          </a:p>
        </p:txBody>
      </p:sp>
      <p:pic>
        <p:nvPicPr>
          <p:cNvPr id="3" name="Picture 2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B49ED147-7695-4982-83B7-CC833A01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790576"/>
            <a:ext cx="5019675" cy="5859097"/>
          </a:xfrm>
          <a:prstGeom prst="rect">
            <a:avLst/>
          </a:prstGeom>
        </p:spPr>
      </p:pic>
      <p:pic>
        <p:nvPicPr>
          <p:cNvPr id="6" name="Picture 5" descr="A picture containing wall, indoor, bathroom, floor&#10;&#10;Description automatically generated">
            <a:extLst>
              <a:ext uri="{FF2B5EF4-FFF2-40B4-BE49-F238E27FC236}">
                <a16:creationId xmlns:a16="http://schemas.microsoft.com/office/drawing/2014/main" id="{96E714D9-734E-495B-80C0-1474CA8AA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790577"/>
            <a:ext cx="5143500" cy="58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Payment Received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738D-3417-4D44-A17D-05BB2FB7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1023937"/>
            <a:ext cx="84582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4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083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Reconciled Job Break 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C8BB9-4E09-4C1F-B2D8-88C23F8E9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00262"/>
            <a:ext cx="109728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Lead to Scheduled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EB4225-FA03-45F2-8E1E-72302EA2C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200150"/>
            <a:ext cx="8486775" cy="50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Before Pictures</a:t>
            </a:r>
          </a:p>
        </p:txBody>
      </p:sp>
      <p:pic>
        <p:nvPicPr>
          <p:cNvPr id="3" name="Picture 2" descr="A picture containing indoor, floor, bathroom, toilet&#10;&#10;Description automatically generated">
            <a:extLst>
              <a:ext uri="{FF2B5EF4-FFF2-40B4-BE49-F238E27FC236}">
                <a16:creationId xmlns:a16="http://schemas.microsoft.com/office/drawing/2014/main" id="{4AAD980C-1FCA-4B72-BE6B-C5324585D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2" y="771526"/>
            <a:ext cx="4989513" cy="5753099"/>
          </a:xfrm>
          <a:prstGeom prst="rect">
            <a:avLst/>
          </a:prstGeom>
        </p:spPr>
      </p:pic>
      <p:pic>
        <p:nvPicPr>
          <p:cNvPr id="6" name="Picture 5" descr="A bathtub in a wooden room&#10;&#10;Description automatically generated with low confidence">
            <a:extLst>
              <a:ext uri="{FF2B5EF4-FFF2-40B4-BE49-F238E27FC236}">
                <a16:creationId xmlns:a16="http://schemas.microsoft.com/office/drawing/2014/main" id="{E8F0F11D-2607-4638-8930-D82CF966B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4" y="771527"/>
            <a:ext cx="4989513" cy="57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In Home Drawing and Estimator</a:t>
            </a:r>
          </a:p>
        </p:txBody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CA575BD7-FB37-4368-9E26-3B0605ACD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47727"/>
            <a:ext cx="4371975" cy="5695948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FCE221-2D38-479B-8005-F4A4377D0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69435"/>
              </p:ext>
            </p:extLst>
          </p:nvPr>
        </p:nvGraphicFramePr>
        <p:xfrm>
          <a:off x="5638800" y="1257299"/>
          <a:ext cx="5905500" cy="504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2210939" imgH="4629348" progId="Excel.Sheet.12">
                  <p:embed/>
                </p:oleObj>
              </mc:Choice>
              <mc:Fallback>
                <p:oleObj name="Worksheet" r:id="rId6" imgW="12210939" imgH="462934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1257299"/>
                        <a:ext cx="5905500" cy="504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FE546-0921-47F3-9FF8-F8635B3147DA}"/>
              </a:ext>
            </a:extLst>
          </p:cNvPr>
          <p:cNvSpPr txBox="1"/>
          <p:nvPr/>
        </p:nvSpPr>
        <p:spPr>
          <a:xfrm>
            <a:off x="7105650" y="73784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Double Click to View</a:t>
            </a:r>
          </a:p>
        </p:txBody>
      </p:sp>
    </p:spTree>
    <p:extLst>
      <p:ext uri="{BB962C8B-B14F-4D97-AF65-F5344CB8AC3E}">
        <p14:creationId xmlns:p14="http://schemas.microsoft.com/office/powerpoint/2010/main" val="30740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Signed Contract Hay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AD613F5-D436-45F1-8827-1A0F018B1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38119"/>
              </p:ext>
            </p:extLst>
          </p:nvPr>
        </p:nvGraphicFramePr>
        <p:xfrm>
          <a:off x="3567112" y="828675"/>
          <a:ext cx="5057775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3886052" imgH="5028936" progId="AcroExch.Document.DC">
                  <p:embed/>
                </p:oleObj>
              </mc:Choice>
              <mc:Fallback>
                <p:oleObj name="Acrobat Document" r:id="rId5" imgW="3886052" imgH="502893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7112" y="828675"/>
                        <a:ext cx="5057775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753C35-B9EE-490F-A1D8-569F93E1CBAF}"/>
              </a:ext>
            </a:extLst>
          </p:cNvPr>
          <p:cNvSpPr txBox="1"/>
          <p:nvPr/>
        </p:nvSpPr>
        <p:spPr>
          <a:xfrm>
            <a:off x="266701" y="15430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Double Click to View</a:t>
            </a:r>
          </a:p>
        </p:txBody>
      </p:sp>
    </p:spTree>
    <p:extLst>
      <p:ext uri="{BB962C8B-B14F-4D97-AF65-F5344CB8AC3E}">
        <p14:creationId xmlns:p14="http://schemas.microsoft.com/office/powerpoint/2010/main" val="46794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Scope and Product Order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3414-07D7-4368-846A-F248648BA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75" y="810854"/>
            <a:ext cx="55816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1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Order Placed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4AF34-3DE9-453B-B00D-736EDEC79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3422"/>
            <a:ext cx="12192000" cy="3691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819525" y="107632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BCI Order Delivered 2/20/21.</a:t>
            </a:r>
          </a:p>
        </p:txBody>
      </p:sp>
    </p:spTree>
    <p:extLst>
      <p:ext uri="{BB962C8B-B14F-4D97-AF65-F5344CB8AC3E}">
        <p14:creationId xmlns:p14="http://schemas.microsoft.com/office/powerpoint/2010/main" val="43140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Order Placed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819525" y="107632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82E73-CB29-499C-9C4F-98AD6459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2" y="2190750"/>
            <a:ext cx="93249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3175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15362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3" name="Straight Connector 8"/>
          <p:cNvCxnSpPr>
            <a:cxnSpLocks noChangeShapeType="1"/>
          </p:cNvCxnSpPr>
          <p:nvPr/>
        </p:nvCxnSpPr>
        <p:spPr bwMode="auto">
          <a:xfrm>
            <a:off x="0" y="641713"/>
            <a:ext cx="121920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395" name="TextBox 58"/>
          <p:cNvSpPr txBox="1">
            <a:spLocks noChangeArrowheads="1"/>
          </p:cNvSpPr>
          <p:nvPr/>
        </p:nvSpPr>
        <p:spPr bwMode="auto">
          <a:xfrm>
            <a:off x="68262" y="246421"/>
            <a:ext cx="12063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ZA" altLang="en-US" b="1" dirty="0">
                <a:latin typeface="Yu Gothic" pitchFamily="34" charset="-128"/>
                <a:ea typeface="Yu Gothic" pitchFamily="34" charset="-128"/>
              </a:rPr>
              <a:t>Incredible Installations – Robert Hay Sale Cycle – Project 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1666D-19A4-4DCA-8CBD-D4D76CB2B736}"/>
              </a:ext>
            </a:extLst>
          </p:cNvPr>
          <p:cNvSpPr txBox="1"/>
          <p:nvPr/>
        </p:nvSpPr>
        <p:spPr>
          <a:xfrm>
            <a:off x="3781425" y="1066800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Installation Start and Finish 2/27/2021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39F02-775A-4D54-B371-0A1A671E9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37" y="1600200"/>
            <a:ext cx="56292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4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89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m/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1D&quot; g=&quot;48&quot; b=&quot;9F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804xKdNCs.HzgMiaDFvQ"/>
</p:tagLst>
</file>

<file path=ppt/theme/theme1.xml><?xml version="1.0" encoding="utf-8"?>
<a:theme xmlns:a="http://schemas.openxmlformats.org/drawingml/2006/main" name="Incredible Presentation 10.07.202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Incredible Presentation 10.07.2020</Template>
  <TotalTime>12203</TotalTime>
  <Words>168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Yu Gothic</vt:lpstr>
      <vt:lpstr>Arial</vt:lpstr>
      <vt:lpstr>Calibri</vt:lpstr>
      <vt:lpstr>Calibri Light</vt:lpstr>
      <vt:lpstr>Incredible Presentation 10.07.2020</vt:lpstr>
      <vt:lpstr>think-cell Slide</vt:lpstr>
      <vt:lpstr>Worksheet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Distell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Pieters, Ryan</dc:creator>
  <cp:lastModifiedBy>Dwain Ellis</cp:lastModifiedBy>
  <cp:revision>143</cp:revision>
  <cp:lastPrinted>2020-06-25T19:13:08Z</cp:lastPrinted>
  <dcterms:created xsi:type="dcterms:W3CDTF">2020-07-13T15:10:16Z</dcterms:created>
  <dcterms:modified xsi:type="dcterms:W3CDTF">2021-07-22T16:39:04Z</dcterms:modified>
</cp:coreProperties>
</file>